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42"/>
  </p:notesMasterIdLst>
  <p:sldIdLst>
    <p:sldId id="256" r:id="rId5"/>
    <p:sldId id="341" r:id="rId6"/>
    <p:sldId id="342" r:id="rId7"/>
    <p:sldId id="343" r:id="rId8"/>
    <p:sldId id="345" r:id="rId9"/>
    <p:sldId id="344" r:id="rId10"/>
    <p:sldId id="348" r:id="rId11"/>
    <p:sldId id="353" r:id="rId12"/>
    <p:sldId id="352" r:id="rId13"/>
    <p:sldId id="349" r:id="rId14"/>
    <p:sldId id="354" r:id="rId15"/>
    <p:sldId id="356" r:id="rId16"/>
    <p:sldId id="339" r:id="rId17"/>
    <p:sldId id="276" r:id="rId18"/>
    <p:sldId id="274" r:id="rId19"/>
    <p:sldId id="340" r:id="rId20"/>
    <p:sldId id="357" r:id="rId21"/>
    <p:sldId id="358" r:id="rId22"/>
    <p:sldId id="322" r:id="rId23"/>
    <p:sldId id="351" r:id="rId24"/>
    <p:sldId id="337" r:id="rId25"/>
    <p:sldId id="270" r:id="rId26"/>
    <p:sldId id="271" r:id="rId27"/>
    <p:sldId id="272" r:id="rId28"/>
    <p:sldId id="275" r:id="rId29"/>
    <p:sldId id="359" r:id="rId30"/>
    <p:sldId id="262" r:id="rId31"/>
    <p:sldId id="278" r:id="rId32"/>
    <p:sldId id="267" r:id="rId33"/>
    <p:sldId id="360" r:id="rId34"/>
    <p:sldId id="361" r:id="rId35"/>
    <p:sldId id="363" r:id="rId36"/>
    <p:sldId id="362" r:id="rId37"/>
    <p:sldId id="259" r:id="rId38"/>
    <p:sldId id="264" r:id="rId39"/>
    <p:sldId id="346" r:id="rId40"/>
    <p:sldId id="347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gar Voortman" userId="ea276f1b-ef3f-4153-b96a-557312eda525" providerId="ADAL" clId="{2D706009-458E-4E44-8B18-C70AFBD7CB3E}"/>
    <pc:docChg chg="custSel addSld delSld modSld sldOrd">
      <pc:chgData name="Edgar Voortman" userId="ea276f1b-ef3f-4153-b96a-557312eda525" providerId="ADAL" clId="{2D706009-458E-4E44-8B18-C70AFBD7CB3E}" dt="2021-09-30T20:55:55.943" v="113"/>
      <pc:docMkLst>
        <pc:docMk/>
      </pc:docMkLst>
      <pc:sldChg chg="modSp">
        <pc:chgData name="Edgar Voortman" userId="ea276f1b-ef3f-4153-b96a-557312eda525" providerId="ADAL" clId="{2D706009-458E-4E44-8B18-C70AFBD7CB3E}" dt="2021-09-30T20:35:53.228" v="69" actId="1076"/>
        <pc:sldMkLst>
          <pc:docMk/>
          <pc:sldMk cId="1404605423" sldId="259"/>
        </pc:sldMkLst>
        <pc:picChg chg="mod">
          <ac:chgData name="Edgar Voortman" userId="ea276f1b-ef3f-4153-b96a-557312eda525" providerId="ADAL" clId="{2D706009-458E-4E44-8B18-C70AFBD7CB3E}" dt="2021-09-30T20:35:53.228" v="69" actId="1076"/>
          <ac:picMkLst>
            <pc:docMk/>
            <pc:sldMk cId="1404605423" sldId="259"/>
            <ac:picMk id="4" creationId="{CB6F4806-52AB-AF46-9FD4-E92EAC0E4493}"/>
          </ac:picMkLst>
        </pc:picChg>
      </pc:sldChg>
      <pc:sldChg chg="modSp">
        <pc:chgData name="Edgar Voortman" userId="ea276f1b-ef3f-4153-b96a-557312eda525" providerId="ADAL" clId="{2D706009-458E-4E44-8B18-C70AFBD7CB3E}" dt="2021-09-30T20:33:51.167" v="41" actId="1038"/>
        <pc:sldMkLst>
          <pc:docMk/>
          <pc:sldMk cId="3901410706" sldId="262"/>
        </pc:sldMkLst>
        <pc:picChg chg="mod">
          <ac:chgData name="Edgar Voortman" userId="ea276f1b-ef3f-4153-b96a-557312eda525" providerId="ADAL" clId="{2D706009-458E-4E44-8B18-C70AFBD7CB3E}" dt="2021-09-30T20:33:51.167" v="41" actId="1038"/>
          <ac:picMkLst>
            <pc:docMk/>
            <pc:sldMk cId="3901410706" sldId="262"/>
            <ac:picMk id="2" creationId="{B858D665-3D35-D746-A6D2-CC402B12AEFA}"/>
          </ac:picMkLst>
        </pc:picChg>
      </pc:sldChg>
      <pc:sldChg chg="delSp modSp">
        <pc:chgData name="Edgar Voortman" userId="ea276f1b-ef3f-4153-b96a-557312eda525" providerId="ADAL" clId="{2D706009-458E-4E44-8B18-C70AFBD7CB3E}" dt="2021-09-30T20:35:37.570" v="68" actId="1076"/>
        <pc:sldMkLst>
          <pc:docMk/>
          <pc:sldMk cId="2032795873" sldId="267"/>
        </pc:sldMkLst>
        <pc:spChg chg="mod">
          <ac:chgData name="Edgar Voortman" userId="ea276f1b-ef3f-4153-b96a-557312eda525" providerId="ADAL" clId="{2D706009-458E-4E44-8B18-C70AFBD7CB3E}" dt="2021-09-30T20:35:03.024" v="61" actId="1076"/>
          <ac:spMkLst>
            <pc:docMk/>
            <pc:sldMk cId="2032795873" sldId="267"/>
            <ac:spMk id="2" creationId="{00000000-0000-0000-0000-000000000000}"/>
          </ac:spMkLst>
        </pc:spChg>
        <pc:spChg chg="mod">
          <ac:chgData name="Edgar Voortman" userId="ea276f1b-ef3f-4153-b96a-557312eda525" providerId="ADAL" clId="{2D706009-458E-4E44-8B18-C70AFBD7CB3E}" dt="2021-09-30T20:35:31.953" v="67" actId="1076"/>
          <ac:spMkLst>
            <pc:docMk/>
            <pc:sldMk cId="2032795873" sldId="267"/>
            <ac:spMk id="3" creationId="{00000000-0000-0000-0000-000000000000}"/>
          </ac:spMkLst>
        </pc:spChg>
        <pc:spChg chg="del mod">
          <ac:chgData name="Edgar Voortman" userId="ea276f1b-ef3f-4153-b96a-557312eda525" providerId="ADAL" clId="{2D706009-458E-4E44-8B18-C70AFBD7CB3E}" dt="2021-09-30T20:35:19.999" v="65" actId="478"/>
          <ac:spMkLst>
            <pc:docMk/>
            <pc:sldMk cId="2032795873" sldId="267"/>
            <ac:spMk id="4" creationId="{756ABEF4-F8B4-4856-9EC6-954A2A1E34C2}"/>
          </ac:spMkLst>
        </pc:spChg>
        <pc:picChg chg="mod">
          <ac:chgData name="Edgar Voortman" userId="ea276f1b-ef3f-4153-b96a-557312eda525" providerId="ADAL" clId="{2D706009-458E-4E44-8B18-C70AFBD7CB3E}" dt="2021-09-30T20:35:37.570" v="68" actId="1076"/>
          <ac:picMkLst>
            <pc:docMk/>
            <pc:sldMk cId="2032795873" sldId="267"/>
            <ac:picMk id="1026" creationId="{3C2B00C2-B3AD-4711-A40F-04F89F8E4067}"/>
          </ac:picMkLst>
        </pc:picChg>
      </pc:sldChg>
      <pc:sldChg chg="modSp ord">
        <pc:chgData name="Edgar Voortman" userId="ea276f1b-ef3f-4153-b96a-557312eda525" providerId="ADAL" clId="{2D706009-458E-4E44-8B18-C70AFBD7CB3E}" dt="2021-09-30T20:31:46.379" v="21" actId="1076"/>
        <pc:sldMkLst>
          <pc:docMk/>
          <pc:sldMk cId="1151124358" sldId="276"/>
        </pc:sldMkLst>
        <pc:spChg chg="mod">
          <ac:chgData name="Edgar Voortman" userId="ea276f1b-ef3f-4153-b96a-557312eda525" providerId="ADAL" clId="{2D706009-458E-4E44-8B18-C70AFBD7CB3E}" dt="2021-09-30T20:31:39.610" v="20" actId="1076"/>
          <ac:spMkLst>
            <pc:docMk/>
            <pc:sldMk cId="1151124358" sldId="276"/>
            <ac:spMk id="2" creationId="{48EEB436-EA3A-4719-899E-DDE9F9BB3BB6}"/>
          </ac:spMkLst>
        </pc:spChg>
        <pc:spChg chg="mod">
          <ac:chgData name="Edgar Voortman" userId="ea276f1b-ef3f-4153-b96a-557312eda525" providerId="ADAL" clId="{2D706009-458E-4E44-8B18-C70AFBD7CB3E}" dt="2021-09-30T20:31:46.379" v="21" actId="1076"/>
          <ac:spMkLst>
            <pc:docMk/>
            <pc:sldMk cId="1151124358" sldId="276"/>
            <ac:spMk id="3" creationId="{566C6DAA-8EE4-4807-9042-EE78234A8AD9}"/>
          </ac:spMkLst>
        </pc:spChg>
      </pc:sldChg>
      <pc:sldChg chg="ord">
        <pc:chgData name="Edgar Voortman" userId="ea276f1b-ef3f-4153-b96a-557312eda525" providerId="ADAL" clId="{2D706009-458E-4E44-8B18-C70AFBD7CB3E}" dt="2021-09-30T20:55:55.943" v="113"/>
        <pc:sldMkLst>
          <pc:docMk/>
          <pc:sldMk cId="1987558754" sldId="322"/>
        </pc:sldMkLst>
      </pc:sldChg>
      <pc:sldChg chg="ord">
        <pc:chgData name="Edgar Voortman" userId="ea276f1b-ef3f-4153-b96a-557312eda525" providerId="ADAL" clId="{2D706009-458E-4E44-8B18-C70AFBD7CB3E}" dt="2021-09-30T20:31:19.268" v="18"/>
        <pc:sldMkLst>
          <pc:docMk/>
          <pc:sldMk cId="3855687213" sldId="339"/>
        </pc:sldMkLst>
      </pc:sldChg>
      <pc:sldChg chg="ord">
        <pc:chgData name="Edgar Voortman" userId="ea276f1b-ef3f-4153-b96a-557312eda525" providerId="ADAL" clId="{2D706009-458E-4E44-8B18-C70AFBD7CB3E}" dt="2021-09-30T20:26:07.914" v="1"/>
        <pc:sldMkLst>
          <pc:docMk/>
          <pc:sldMk cId="78667864" sldId="353"/>
        </pc:sldMkLst>
      </pc:sldChg>
      <pc:sldChg chg="del">
        <pc:chgData name="Edgar Voortman" userId="ea276f1b-ef3f-4153-b96a-557312eda525" providerId="ADAL" clId="{2D706009-458E-4E44-8B18-C70AFBD7CB3E}" dt="2021-09-30T20:23:04.468" v="0" actId="2696"/>
        <pc:sldMkLst>
          <pc:docMk/>
          <pc:sldMk cId="1475123268" sldId="355"/>
        </pc:sldMkLst>
      </pc:sldChg>
      <pc:sldChg chg="modSp">
        <pc:chgData name="Edgar Voortman" userId="ea276f1b-ef3f-4153-b96a-557312eda525" providerId="ADAL" clId="{2D706009-458E-4E44-8B18-C70AFBD7CB3E}" dt="2021-09-30T20:29:01.185" v="15" actId="6549"/>
        <pc:sldMkLst>
          <pc:docMk/>
          <pc:sldMk cId="2925416152" sldId="356"/>
        </pc:sldMkLst>
        <pc:spChg chg="mod">
          <ac:chgData name="Edgar Voortman" userId="ea276f1b-ef3f-4153-b96a-557312eda525" providerId="ADAL" clId="{2D706009-458E-4E44-8B18-C70AFBD7CB3E}" dt="2021-09-30T20:29:01.185" v="15" actId="6549"/>
          <ac:spMkLst>
            <pc:docMk/>
            <pc:sldMk cId="2925416152" sldId="356"/>
            <ac:spMk id="3" creationId="{F573E47D-32AE-4C7C-8C5D-596358EE112E}"/>
          </ac:spMkLst>
        </pc:spChg>
      </pc:sldChg>
      <pc:sldChg chg="addSp modSp add">
        <pc:chgData name="Edgar Voortman" userId="ea276f1b-ef3f-4153-b96a-557312eda525" providerId="ADAL" clId="{2D706009-458E-4E44-8B18-C70AFBD7CB3E}" dt="2021-09-30T20:46:33.895" v="84" actId="1076"/>
        <pc:sldMkLst>
          <pc:docMk/>
          <pc:sldMk cId="2196018322" sldId="360"/>
        </pc:sldMkLst>
        <pc:picChg chg="add mod">
          <ac:chgData name="Edgar Voortman" userId="ea276f1b-ef3f-4153-b96a-557312eda525" providerId="ADAL" clId="{2D706009-458E-4E44-8B18-C70AFBD7CB3E}" dt="2021-09-30T20:46:14.988" v="81" actId="1076"/>
          <ac:picMkLst>
            <pc:docMk/>
            <pc:sldMk cId="2196018322" sldId="360"/>
            <ac:picMk id="1026" creationId="{7BA0B7E1-DC4F-4E55-B489-C4FD1F957D23}"/>
          </ac:picMkLst>
        </pc:picChg>
        <pc:picChg chg="add mod modCrop">
          <ac:chgData name="Edgar Voortman" userId="ea276f1b-ef3f-4153-b96a-557312eda525" providerId="ADAL" clId="{2D706009-458E-4E44-8B18-C70AFBD7CB3E}" dt="2021-09-30T20:46:33.895" v="84" actId="1076"/>
          <ac:picMkLst>
            <pc:docMk/>
            <pc:sldMk cId="2196018322" sldId="360"/>
            <ac:picMk id="1028" creationId="{30335230-A661-440F-BAD0-0109425CA12D}"/>
          </ac:picMkLst>
        </pc:picChg>
      </pc:sldChg>
      <pc:sldChg chg="del">
        <pc:chgData name="Edgar Voortman" userId="ea276f1b-ef3f-4153-b96a-557312eda525" providerId="ADAL" clId="{2D706009-458E-4E44-8B18-C70AFBD7CB3E}" dt="2021-09-30T20:36:29.615" v="70" actId="2696"/>
        <pc:sldMkLst>
          <pc:docMk/>
          <pc:sldMk cId="2628134000" sldId="360"/>
        </pc:sldMkLst>
      </pc:sldChg>
      <pc:sldChg chg="addSp modSp add">
        <pc:chgData name="Edgar Voortman" userId="ea276f1b-ef3f-4153-b96a-557312eda525" providerId="ADAL" clId="{2D706009-458E-4E44-8B18-C70AFBD7CB3E}" dt="2021-09-30T20:49:34.643" v="102" actId="1076"/>
        <pc:sldMkLst>
          <pc:docMk/>
          <pc:sldMk cId="633973767" sldId="361"/>
        </pc:sldMkLst>
        <pc:picChg chg="add mod modCrop">
          <ac:chgData name="Edgar Voortman" userId="ea276f1b-ef3f-4153-b96a-557312eda525" providerId="ADAL" clId="{2D706009-458E-4E44-8B18-C70AFBD7CB3E}" dt="2021-09-30T20:49:30.855" v="101" actId="14100"/>
          <ac:picMkLst>
            <pc:docMk/>
            <pc:sldMk cId="633973767" sldId="361"/>
            <ac:picMk id="2050" creationId="{0B6E5399-ABE9-4CF4-AC9B-CA64E6BB8599}"/>
          </ac:picMkLst>
        </pc:picChg>
        <pc:picChg chg="add mod modCrop">
          <ac:chgData name="Edgar Voortman" userId="ea276f1b-ef3f-4153-b96a-557312eda525" providerId="ADAL" clId="{2D706009-458E-4E44-8B18-C70AFBD7CB3E}" dt="2021-09-30T20:49:24.472" v="99" actId="732"/>
          <ac:picMkLst>
            <pc:docMk/>
            <pc:sldMk cId="633973767" sldId="361"/>
            <ac:picMk id="2052" creationId="{713496BF-D706-4D20-B843-3CAD0A0DB3CD}"/>
          </ac:picMkLst>
        </pc:picChg>
        <pc:picChg chg="add mod">
          <ac:chgData name="Edgar Voortman" userId="ea276f1b-ef3f-4153-b96a-557312eda525" providerId="ADAL" clId="{2D706009-458E-4E44-8B18-C70AFBD7CB3E}" dt="2021-09-30T20:49:34.643" v="102" actId="1076"/>
          <ac:picMkLst>
            <pc:docMk/>
            <pc:sldMk cId="633973767" sldId="361"/>
            <ac:picMk id="2054" creationId="{29D87EC5-2A4B-4243-A817-3860F50E06F2}"/>
          </ac:picMkLst>
        </pc:picChg>
      </pc:sldChg>
      <pc:sldChg chg="addSp modSp add">
        <pc:chgData name="Edgar Voortman" userId="ea276f1b-ef3f-4153-b96a-557312eda525" providerId="ADAL" clId="{2D706009-458E-4E44-8B18-C70AFBD7CB3E}" dt="2021-09-30T20:51:05.541" v="107" actId="14100"/>
        <pc:sldMkLst>
          <pc:docMk/>
          <pc:sldMk cId="870556087" sldId="362"/>
        </pc:sldMkLst>
        <pc:picChg chg="add mod">
          <ac:chgData name="Edgar Voortman" userId="ea276f1b-ef3f-4153-b96a-557312eda525" providerId="ADAL" clId="{2D706009-458E-4E44-8B18-C70AFBD7CB3E}" dt="2021-09-30T20:51:05.541" v="107" actId="14100"/>
          <ac:picMkLst>
            <pc:docMk/>
            <pc:sldMk cId="870556087" sldId="362"/>
            <ac:picMk id="3074" creationId="{3AFF30C8-83EE-4EAB-BF07-F23BB57F6C9F}"/>
          </ac:picMkLst>
        </pc:picChg>
      </pc:sldChg>
      <pc:sldChg chg="addSp modSp add">
        <pc:chgData name="Edgar Voortman" userId="ea276f1b-ef3f-4153-b96a-557312eda525" providerId="ADAL" clId="{2D706009-458E-4E44-8B18-C70AFBD7CB3E}" dt="2021-09-30T20:52:04.462" v="112" actId="1076"/>
        <pc:sldMkLst>
          <pc:docMk/>
          <pc:sldMk cId="4258177884" sldId="363"/>
        </pc:sldMkLst>
        <pc:picChg chg="add mod">
          <ac:chgData name="Edgar Voortman" userId="ea276f1b-ef3f-4153-b96a-557312eda525" providerId="ADAL" clId="{2D706009-458E-4E44-8B18-C70AFBD7CB3E}" dt="2021-09-30T20:52:04.462" v="112" actId="1076"/>
          <ac:picMkLst>
            <pc:docMk/>
            <pc:sldMk cId="4258177884" sldId="363"/>
            <ac:picMk id="4098" creationId="{6211AB84-F6B4-4BD2-ACDC-5830A44FCB1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E35EB-AF07-41C8-87BA-E857AC0D7CFA}" type="datetimeFigureOut">
              <a:rPr lang="nl-NL" smtClean="0"/>
              <a:t>30-9-2021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2ED91-2DEB-4960-B267-006A12F54D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1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8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youtube.com/watch?v=e5WjNctir5o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PyzAbr6eAo?feature=oembed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salesforce.com/nl/blog/2015/10/15-verkooptechnieken-die-bewezen-succesvol-zijn.html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AB9E0C-ACD4-4789-A602-6EB0F39A78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Winkel formules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1781354-BF32-4A35-976B-32427127F7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Wat onderscheid jou van de concurrentie</a:t>
            </a:r>
          </a:p>
        </p:txBody>
      </p:sp>
    </p:spTree>
    <p:extLst>
      <p:ext uri="{BB962C8B-B14F-4D97-AF65-F5344CB8AC3E}">
        <p14:creationId xmlns:p14="http://schemas.microsoft.com/office/powerpoint/2010/main" val="2132361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oncurrentieanalyse maken in 2021? Volg dit stappenplan">
            <a:extLst>
              <a:ext uri="{FF2B5EF4-FFF2-40B4-BE49-F238E27FC236}">
                <a16:creationId xmlns:a16="http://schemas.microsoft.com/office/drawing/2014/main" id="{1E3152C2-DEDF-4604-94C8-FF263BF6C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30" y="0"/>
            <a:ext cx="10269364" cy="610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217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8BB299-127B-4C87-9041-0E23F3741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Verschillende winkel(formules) &amp; Verschillende klanten (doelgroepen)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95C9D8-D4BB-492C-A3A1-F2436050E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2" y="3278940"/>
            <a:ext cx="9603275" cy="1049235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Wie is mijn klant? Hoe ziet die eruit? Wat zijn de kenmerken? Wil ik deze klant? Kan ik mijn klant goed helpen? Wat is het imago/identiteit? Waarom kiest een klant voor jouw?</a:t>
            </a:r>
          </a:p>
        </p:txBody>
      </p:sp>
    </p:spTree>
    <p:extLst>
      <p:ext uri="{BB962C8B-B14F-4D97-AF65-F5344CB8AC3E}">
        <p14:creationId xmlns:p14="http://schemas.microsoft.com/office/powerpoint/2010/main" val="1537024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80E4FF-CCB0-48CC-8029-2059262B71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Wat is een doelgroep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573E47D-32AE-4C7C-8C5D-596358EE11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Vul de </a:t>
            </a:r>
            <a:r>
              <a:rPr lang="nl-NL" dirty="0" err="1"/>
              <a:t>mentimeter</a:t>
            </a:r>
            <a:r>
              <a:rPr lang="nl-NL" dirty="0"/>
              <a:t> in (Menti.com, vul de code in</a:t>
            </a:r>
            <a:r>
              <a:rPr lang="nl-NL" b="1" dirty="0"/>
              <a:t>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5416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D9D2C2-31AE-4B84-BD80-00382D022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Doelgroep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8ECDE7-BE1D-4FA5-85D6-2570A8160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Groep personen o.b.v. gezamenlijke kenmerken tot één groep behoren </a:t>
            </a:r>
          </a:p>
          <a:p>
            <a:r>
              <a:rPr lang="nl-NL" dirty="0"/>
              <a:t>Degenen voor wie het product / formule is bedoelt</a:t>
            </a:r>
          </a:p>
        </p:txBody>
      </p:sp>
    </p:spTree>
    <p:extLst>
      <p:ext uri="{BB962C8B-B14F-4D97-AF65-F5344CB8AC3E}">
        <p14:creationId xmlns:p14="http://schemas.microsoft.com/office/powerpoint/2010/main" val="3855687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EEB436-EA3A-4719-899E-DDE9F9BB3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344" y="1074764"/>
            <a:ext cx="7844661" cy="720000"/>
          </a:xfrm>
        </p:spPr>
        <p:txBody>
          <a:bodyPr>
            <a:normAutofit fontScale="90000"/>
          </a:bodyPr>
          <a:lstStyle/>
          <a:p>
            <a:r>
              <a:rPr lang="nl-NL" dirty="0"/>
              <a:t>Consumentenbehoeften veranderen door: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66C6DAA-8EE4-4807-9042-EE78234A8A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95273" y="2331178"/>
            <a:ext cx="7200000" cy="1775792"/>
          </a:xfrm>
        </p:spPr>
        <p:txBody>
          <a:bodyPr/>
          <a:lstStyle/>
          <a:p>
            <a:r>
              <a:rPr lang="nl-NL" sz="2400" dirty="0"/>
              <a:t>Veranderende behoeften</a:t>
            </a:r>
          </a:p>
          <a:p>
            <a:r>
              <a:rPr lang="nl-NL" sz="2400" dirty="0"/>
              <a:t>Trends</a:t>
            </a:r>
          </a:p>
          <a:p>
            <a:r>
              <a:rPr lang="nl-NL" sz="2400" dirty="0"/>
              <a:t>Innovaties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1124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4629CE-B038-4DAB-A7BC-D3C72EA43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Doelgroep bepalen (segmenteren)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3970C7-1A6B-4CCB-A1AC-913B723BA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/>
              <a:t>leeftijd.</a:t>
            </a:r>
          </a:p>
          <a:p>
            <a:r>
              <a:rPr lang="nl-NL" dirty="0"/>
              <a:t>geslacht.</a:t>
            </a:r>
          </a:p>
          <a:p>
            <a:r>
              <a:rPr lang="nl-NL" dirty="0"/>
              <a:t>provincie.</a:t>
            </a:r>
          </a:p>
          <a:p>
            <a:r>
              <a:rPr lang="nl-NL" dirty="0"/>
              <a:t>woonplaats.</a:t>
            </a:r>
          </a:p>
          <a:p>
            <a:r>
              <a:rPr lang="nl-NL" dirty="0"/>
              <a:t>burgerlijke staat.</a:t>
            </a:r>
          </a:p>
          <a:p>
            <a:r>
              <a:rPr lang="nl-NL" dirty="0"/>
              <a:t>wel of geen kinderen.</a:t>
            </a:r>
          </a:p>
          <a:p>
            <a:r>
              <a:rPr lang="nl-NL" dirty="0"/>
              <a:t>opleidingsniveau.</a:t>
            </a:r>
          </a:p>
          <a:p>
            <a:r>
              <a:rPr lang="nl-NL" dirty="0"/>
              <a:t>werkende of werkeloos.</a:t>
            </a:r>
          </a:p>
          <a:p>
            <a:r>
              <a:rPr lang="nl-NL" dirty="0"/>
              <a:t>Etc.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3249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2A24E5-051C-4B88-B6E9-1A9C81B9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Doelgroep: H &amp; M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F4B05DE-F4AF-4DFC-9C41-341F0D73F3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01891" y="3757725"/>
            <a:ext cx="3514180" cy="1976727"/>
          </a:xfrm>
          <a:prstGeom prst="rect">
            <a:avLst/>
          </a:prstGeom>
        </p:spPr>
      </p:pic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36BACD1A-943D-4D5A-A0E4-7C72842D23ED}"/>
              </a:ext>
            </a:extLst>
          </p:cNvPr>
          <p:cNvSpPr txBox="1">
            <a:spLocks/>
          </p:cNvSpPr>
          <p:nvPr/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Geen merkkleding</a:t>
            </a:r>
          </a:p>
          <a:p>
            <a:r>
              <a:rPr lang="nl-NL" dirty="0"/>
              <a:t>Modebewust</a:t>
            </a:r>
          </a:p>
          <a:p>
            <a:r>
              <a:rPr lang="nl-NL" dirty="0"/>
              <a:t>Kiezen zelf kleding uit en geen uitgebreid advies</a:t>
            </a:r>
          </a:p>
          <a:p>
            <a:r>
              <a:rPr lang="nl-NL" dirty="0"/>
              <a:t>Kleding met lage prijs</a:t>
            </a:r>
          </a:p>
          <a:p>
            <a:r>
              <a:rPr lang="nl-NL" dirty="0"/>
              <a:t>Baby’s / kinderen / jongeren / volwassenen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1188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&amp;amp;M kleding: Conscious denim collectie - Fashionjunks.nl">
            <a:extLst>
              <a:ext uri="{FF2B5EF4-FFF2-40B4-BE49-F238E27FC236}">
                <a16:creationId xmlns:a16="http://schemas.microsoft.com/office/drawing/2014/main" id="{FB05BA81-4CD3-4D1F-B646-DAA95C21B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49" y="0"/>
            <a:ext cx="9176774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480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539B2A-9F96-47D9-9B98-78C282F68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Consumenten moeten kiezen!!!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A1C493-6C31-4918-BFA7-5E49019DA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Schaarste!!</a:t>
            </a:r>
          </a:p>
          <a:p>
            <a:r>
              <a:rPr lang="nl-NL" dirty="0"/>
              <a:t>Combinatie van Rationeel (verstand) en irrationeel (emotioneel)</a:t>
            </a:r>
          </a:p>
          <a:p>
            <a:endParaRPr lang="nl-NL" dirty="0"/>
          </a:p>
          <a:p>
            <a:r>
              <a:rPr lang="nl-NL" dirty="0"/>
              <a:t>Geef klanten / consumenten dus een REDEN om bij jou te kopen.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37656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B64AEF-B232-4ED1-A6D9-B83B1BDA0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Identiteit / imago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510D69-CB06-4B69-A701-7A0436A96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Imago: beeld dat de consument heeft van jou of jouw bedrijf of organisatie</a:t>
            </a:r>
          </a:p>
          <a:p>
            <a:r>
              <a:rPr lang="nl-NL" dirty="0"/>
              <a:t>Identiteit: beeld dat jij of je bedrijf wil dat het heeft bij de consument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b="1" i="1" dirty="0"/>
              <a:t>Marketing draagt bij om de identiteit om te zetten in het gewenst imago!</a:t>
            </a:r>
          </a:p>
        </p:txBody>
      </p:sp>
    </p:spTree>
    <p:extLst>
      <p:ext uri="{BB962C8B-B14F-4D97-AF65-F5344CB8AC3E}">
        <p14:creationId xmlns:p14="http://schemas.microsoft.com/office/powerpoint/2010/main" val="1987558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12FC0A-576D-4875-882D-50C6918B9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Winkelformule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FF09CA0-E2E8-485D-A9E2-35A7B9CB0B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Geef 10 voorbeelden waardoor 2 winkelformules zich van elkaar onderscheiden</a:t>
            </a:r>
          </a:p>
        </p:txBody>
      </p:sp>
    </p:spTree>
    <p:extLst>
      <p:ext uri="{BB962C8B-B14F-4D97-AF65-F5344CB8AC3E}">
        <p14:creationId xmlns:p14="http://schemas.microsoft.com/office/powerpoint/2010/main" val="3864159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9C288B-27B6-764B-B7E2-4762F7700F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Beïnvloeding van de keuze van de klant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D7A0D95-DC39-BF44-A341-0F94C566E5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Bewust en onbewust</a:t>
            </a:r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58D7FC1E-09FA-2B4A-9374-7C066568F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9391" y="231343"/>
            <a:ext cx="3429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536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D26070-A624-442C-B7FE-5B6C3F544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Spel van het beïnvloeden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6CB8C8-D7D0-40C2-A1BD-DF8B543D6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Beeldmerk / huisstijl / kleding</a:t>
            </a:r>
          </a:p>
          <a:p>
            <a:r>
              <a:rPr lang="nl-NL" dirty="0"/>
              <a:t>Website / brochure / reclame / PR</a:t>
            </a:r>
          </a:p>
          <a:p>
            <a:r>
              <a:rPr lang="nl-NL" dirty="0"/>
              <a:t>Gedrag personeel (service / winkel / balie)</a:t>
            </a:r>
          </a:p>
        </p:txBody>
      </p:sp>
    </p:spTree>
    <p:extLst>
      <p:ext uri="{BB962C8B-B14F-4D97-AF65-F5344CB8AC3E}">
        <p14:creationId xmlns:p14="http://schemas.microsoft.com/office/powerpoint/2010/main" val="4280397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1 plus 1 gratis">
            <a:extLst>
              <a:ext uri="{FF2B5EF4-FFF2-40B4-BE49-F238E27FC236}">
                <a16:creationId xmlns:a16="http://schemas.microsoft.com/office/drawing/2014/main" id="{F67A6A05-FFD8-430B-86D7-70CD92DEA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133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14044B6-EB3F-423F-85AF-892FB85C3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799" y="41634"/>
            <a:ext cx="5077604" cy="3392365"/>
          </a:xfrm>
          <a:prstGeom prst="rect">
            <a:avLst/>
          </a:prstGeom>
        </p:spPr>
      </p:pic>
      <p:pic>
        <p:nvPicPr>
          <p:cNvPr id="4" name="Picture 2" descr="We kopen veel minder snoep als het niet bij de kassa ligt | Koken &amp; Eten |  AD.nl">
            <a:extLst>
              <a:ext uri="{FF2B5EF4-FFF2-40B4-BE49-F238E27FC236}">
                <a16:creationId xmlns:a16="http://schemas.microsoft.com/office/drawing/2014/main" id="{80AE2310-42F6-495A-851E-948DB7BC5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36997"/>
            <a:ext cx="5065403" cy="337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105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397951-AFA1-4FF2-BA37-8EED2621A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Beïnvloeding is een continue proces!</a:t>
            </a:r>
          </a:p>
        </p:txBody>
      </p:sp>
      <p:pic>
        <p:nvPicPr>
          <p:cNvPr id="2050" name="Picture 2" descr="Afbeeldingsresultaat voor reclame coca cola bushok">
            <a:extLst>
              <a:ext uri="{FF2B5EF4-FFF2-40B4-BE49-F238E27FC236}">
                <a16:creationId xmlns:a16="http://schemas.microsoft.com/office/drawing/2014/main" id="{45E67677-32CD-43D3-8D7A-F69FAE960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77" y="3349586"/>
            <a:ext cx="43815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fbeeldingsresultaat voor mcdonalds">
            <a:extLst>
              <a:ext uri="{FF2B5EF4-FFF2-40B4-BE49-F238E27FC236}">
                <a16:creationId xmlns:a16="http://schemas.microsoft.com/office/drawing/2014/main" id="{8D2799E9-1306-4783-B91D-6C692AAF1E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35" r="6712" b="13480"/>
          <a:stretch/>
        </p:blipFill>
        <p:spPr bwMode="auto">
          <a:xfrm>
            <a:off x="9542754" y="1135003"/>
            <a:ext cx="2321169" cy="497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fbeeldingsresultaat voor reclame jumbo">
            <a:extLst>
              <a:ext uri="{FF2B5EF4-FFF2-40B4-BE49-F238E27FC236}">
                <a16:creationId xmlns:a16="http://schemas.microsoft.com/office/drawing/2014/main" id="{7FF8C2E2-7959-480B-AD7C-065B9D796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489" y="3349586"/>
            <a:ext cx="4231445" cy="282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750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Afbeeldingsresultaat voor nike reclame">
            <a:hlinkClick r:id="rId2"/>
            <a:extLst>
              <a:ext uri="{FF2B5EF4-FFF2-40B4-BE49-F238E27FC236}">
                <a16:creationId xmlns:a16="http://schemas.microsoft.com/office/drawing/2014/main" id="{3F98AC78-C295-4720-AF4F-C3571A633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96" y="419581"/>
            <a:ext cx="11294008" cy="564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9090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A0C5BC-BE3D-4868-8B37-787294DCC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vindt beïnvloeding plaats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DA5F17-89A6-4640-B8CE-AC16DB7A9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Communicatie via zintuigen (in de winkel en/of online)</a:t>
            </a:r>
          </a:p>
          <a:p>
            <a:r>
              <a:rPr lang="nl-NL" dirty="0"/>
              <a:t>Kijken</a:t>
            </a:r>
          </a:p>
          <a:p>
            <a:r>
              <a:rPr lang="nl-NL" dirty="0"/>
              <a:t>Horen</a:t>
            </a:r>
          </a:p>
          <a:p>
            <a:r>
              <a:rPr lang="nl-NL" dirty="0"/>
              <a:t>Voelen</a:t>
            </a:r>
          </a:p>
          <a:p>
            <a:r>
              <a:rPr lang="nl-NL" dirty="0"/>
              <a:t>Proeven</a:t>
            </a:r>
          </a:p>
          <a:p>
            <a:r>
              <a:rPr lang="nl-NL" dirty="0"/>
              <a:t>Ruiken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97954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F45294-265F-493F-AD98-4F31E6239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/>
              <a:t>Opdracht: </a:t>
            </a:r>
            <a:br>
              <a:rPr lang="nl-NL" b="1" dirty="0"/>
            </a:br>
            <a:r>
              <a:rPr lang="nl-NL" b="1" dirty="0"/>
              <a:t>noem van elke vorm van communicatie 3 voorbeelden!</a:t>
            </a:r>
            <a:br>
              <a:rPr lang="nl-NL" b="1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79622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descr="Hoe beinvloedt reclame jouw gedrag?">
            <a:hlinkClick r:id="" action="ppaction://media"/>
            <a:extLst>
              <a:ext uri="{FF2B5EF4-FFF2-40B4-BE49-F238E27FC236}">
                <a16:creationId xmlns:a16="http://schemas.microsoft.com/office/drawing/2014/main" id="{B858D665-3D35-D746-A6D2-CC402B12AEF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65022" y="-15240"/>
            <a:ext cx="10806545" cy="610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41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637A57-D27A-4B0A-8818-217C747A1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Ruiken / geuren in de winkel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91B1B9-73CC-49B1-A928-C12B86EA7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Koffie</a:t>
            </a:r>
          </a:p>
          <a:p>
            <a:r>
              <a:rPr lang="nl-NL" dirty="0"/>
              <a:t>Brood</a:t>
            </a:r>
          </a:p>
          <a:p>
            <a:r>
              <a:rPr lang="nl-NL" dirty="0"/>
              <a:t>Planten</a:t>
            </a:r>
          </a:p>
          <a:p>
            <a:pPr lvl="1"/>
            <a:r>
              <a:rPr lang="nl-NL" b="1" dirty="0"/>
              <a:t>Lavendel</a:t>
            </a:r>
          </a:p>
          <a:p>
            <a:pPr lvl="1"/>
            <a:r>
              <a:rPr lang="nl-NL" b="1" dirty="0"/>
              <a:t>Geurgeranium</a:t>
            </a:r>
          </a:p>
          <a:p>
            <a:pPr lvl="1"/>
            <a:r>
              <a:rPr lang="nl-NL" b="1" dirty="0"/>
              <a:t>Siererwt</a:t>
            </a:r>
          </a:p>
          <a:p>
            <a:pPr lvl="1"/>
            <a:r>
              <a:rPr lang="nl-NL" b="1" dirty="0"/>
              <a:t>Jasmijn</a:t>
            </a:r>
          </a:p>
          <a:p>
            <a:pPr lvl="1"/>
            <a:r>
              <a:rPr lang="nl-NL" b="1" dirty="0"/>
              <a:t>Sering</a:t>
            </a:r>
          </a:p>
          <a:p>
            <a:pPr lvl="1"/>
            <a:r>
              <a:rPr lang="nl-NL" dirty="0"/>
              <a:t>Etc. </a:t>
            </a:r>
          </a:p>
        </p:txBody>
      </p:sp>
    </p:spTree>
    <p:extLst>
      <p:ext uri="{BB962C8B-B14F-4D97-AF65-F5344CB8AC3E}">
        <p14:creationId xmlns:p14="http://schemas.microsoft.com/office/powerpoint/2010/main" val="40281727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7675" y="267743"/>
            <a:ext cx="7620000" cy="1332066"/>
          </a:xfrm>
        </p:spPr>
        <p:txBody>
          <a:bodyPr/>
          <a:lstStyle/>
          <a:p>
            <a:r>
              <a:rPr lang="nl-NL" dirty="0"/>
              <a:t>Wat is belangrijk in de winkel zelf?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7784" y="2033807"/>
            <a:ext cx="6281873" cy="5248622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nl-NL" b="0" dirty="0"/>
              <a:t>Orde en netheid </a:t>
            </a:r>
          </a:p>
          <a:p>
            <a:pPr marL="342900" indent="-342900">
              <a:buFontTx/>
              <a:buChar char="-"/>
            </a:pPr>
            <a:r>
              <a:rPr lang="nl-NL" b="0" dirty="0"/>
              <a:t>De etalage</a:t>
            </a:r>
          </a:p>
          <a:p>
            <a:pPr marL="342900" indent="-342900">
              <a:buFontTx/>
              <a:buChar char="-"/>
            </a:pPr>
            <a:r>
              <a:rPr lang="nl-NL" b="0" dirty="0"/>
              <a:t>Instore communicatie</a:t>
            </a:r>
          </a:p>
          <a:p>
            <a:pPr marL="342900" indent="-342900">
              <a:buFontTx/>
              <a:buChar char="-"/>
            </a:pPr>
            <a:r>
              <a:rPr lang="nl-NL" b="0" dirty="0"/>
              <a:t>Winkel DNA</a:t>
            </a:r>
          </a:p>
          <a:p>
            <a:pPr marL="342900" indent="-342900">
              <a:buFontTx/>
              <a:buChar char="-"/>
            </a:pPr>
            <a:r>
              <a:rPr lang="nl-NL" b="0" dirty="0"/>
              <a:t>Winkelpersoneel</a:t>
            </a:r>
          </a:p>
          <a:p>
            <a:pPr marL="342900" indent="-342900">
              <a:buFontTx/>
              <a:buChar char="-"/>
            </a:pPr>
            <a:r>
              <a:rPr lang="nl-NL" b="0" dirty="0"/>
              <a:t>Prikkel</a:t>
            </a:r>
          </a:p>
          <a:p>
            <a:pPr marL="800100" lvl="1" indent="-342900">
              <a:buFontTx/>
              <a:buChar char="-"/>
            </a:pPr>
            <a:r>
              <a:rPr lang="nl-NL" dirty="0"/>
              <a:t>Aanbiedingen &amp; kortingen</a:t>
            </a:r>
          </a:p>
          <a:p>
            <a:pPr marL="800100" lvl="1" indent="-342900">
              <a:buFontTx/>
              <a:buChar char="-"/>
            </a:pPr>
            <a:r>
              <a:rPr lang="nl-NL" b="0" dirty="0"/>
              <a:t>Activiteiten</a:t>
            </a:r>
          </a:p>
          <a:p>
            <a:pPr marL="800100" lvl="1" indent="-342900">
              <a:buFontTx/>
              <a:buChar char="-"/>
            </a:pPr>
            <a:r>
              <a:rPr lang="nl-NL" dirty="0"/>
              <a:t>Verkoop lokale producten</a:t>
            </a:r>
            <a:endParaRPr lang="nl-NL" b="0" dirty="0"/>
          </a:p>
          <a:p>
            <a:pPr marL="342900" indent="-342900">
              <a:buFontTx/>
              <a:buChar char="-"/>
            </a:pPr>
            <a:endParaRPr lang="nl-NL" dirty="0"/>
          </a:p>
        </p:txBody>
      </p:sp>
      <p:pic>
        <p:nvPicPr>
          <p:cNvPr id="1026" name="Picture 2" descr="Afbeeldingsresultaat voor instore promotie">
            <a:extLst>
              <a:ext uri="{FF2B5EF4-FFF2-40B4-BE49-F238E27FC236}">
                <a16:creationId xmlns:a16="http://schemas.microsoft.com/office/drawing/2014/main" id="{3C2B00C2-B3AD-4711-A40F-04F89F8E4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3125243"/>
            <a:ext cx="3921774" cy="294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instore promotie">
            <a:extLst>
              <a:ext uri="{FF2B5EF4-FFF2-40B4-BE49-F238E27FC236}">
                <a16:creationId xmlns:a16="http://schemas.microsoft.com/office/drawing/2014/main" id="{288605B7-65B0-43EA-BCBE-33C9109C0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0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795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Louis Vuitton heeft recordjaar achter de rug | RetailDetail">
            <a:extLst>
              <a:ext uri="{FF2B5EF4-FFF2-40B4-BE49-F238E27FC236}">
                <a16:creationId xmlns:a16="http://schemas.microsoft.com/office/drawing/2014/main" id="{237BA586-C951-46E5-AA72-73E86F09E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72" y="253712"/>
            <a:ext cx="9525000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1035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lbert Heijn on Twitter: &amp;quot;Oei dat is jammer om te horen.. Hopelijk is jouw  AH snel weer geopend en better than ever! Tip: de filiaalmanagers staan  altijd open voor feedback als je">
            <a:extLst>
              <a:ext uri="{FF2B5EF4-FFF2-40B4-BE49-F238E27FC236}">
                <a16:creationId xmlns:a16="http://schemas.microsoft.com/office/drawing/2014/main" id="{7BA0B7E1-DC4F-4E55-B489-C4FD1F957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181"/>
            <a:ext cx="4062845" cy="541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et effect van goede instore marketing - Het Ondernemersbelang">
            <a:extLst>
              <a:ext uri="{FF2B5EF4-FFF2-40B4-BE49-F238E27FC236}">
                <a16:creationId xmlns:a16="http://schemas.microsoft.com/office/drawing/2014/main" id="{30335230-A661-440F-BAD0-0109425CA1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65"/>
          <a:stretch/>
        </p:blipFill>
        <p:spPr bwMode="auto">
          <a:xfrm>
            <a:off x="4191868" y="921328"/>
            <a:ext cx="787457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0183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acature ervaren medewerker plantenafdeling - Vacatures - Natuurlijk  Tilburg - Tuincentrum">
            <a:extLst>
              <a:ext uri="{FF2B5EF4-FFF2-40B4-BE49-F238E27FC236}">
                <a16:creationId xmlns:a16="http://schemas.microsoft.com/office/drawing/2014/main" id="{0B6E5399-ABE9-4CF4-AC9B-CA64E6BB85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4" t="6465" r="12694"/>
          <a:stretch/>
        </p:blipFill>
        <p:spPr bwMode="auto">
          <a:xfrm>
            <a:off x="0" y="1"/>
            <a:ext cx="5306291" cy="614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erkoopspecialist groene detailhandel - KiesMBO">
            <a:extLst>
              <a:ext uri="{FF2B5EF4-FFF2-40B4-BE49-F238E27FC236}">
                <a16:creationId xmlns:a16="http://schemas.microsoft.com/office/drawing/2014/main" id="{713496BF-D706-4D20-B843-3CAD0A0DB3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0"/>
          <a:stretch/>
        </p:blipFill>
        <p:spPr bwMode="auto">
          <a:xfrm>
            <a:off x="9559636" y="0"/>
            <a:ext cx="2632364" cy="356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erkoopspecialist groene detailhandel | Zone.college | mbo.zone | niveau 3">
            <a:extLst>
              <a:ext uri="{FF2B5EF4-FFF2-40B4-BE49-F238E27FC236}">
                <a16:creationId xmlns:a16="http://schemas.microsoft.com/office/drawing/2014/main" id="{29D87EC5-2A4B-4243-A817-3860F50E0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2970208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9737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arfumerie Douglas opent deuren | Flevopost">
            <a:extLst>
              <a:ext uri="{FF2B5EF4-FFF2-40B4-BE49-F238E27FC236}">
                <a16:creationId xmlns:a16="http://schemas.microsoft.com/office/drawing/2014/main" id="{6211AB84-F6B4-4BD2-ACDC-5830A44FC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" y="263237"/>
            <a:ext cx="10331442" cy="581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1778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ldi Kortrijk schakelt veiligheidsfirma in - De Standaard Mobile">
            <a:extLst>
              <a:ext uri="{FF2B5EF4-FFF2-40B4-BE49-F238E27FC236}">
                <a16:creationId xmlns:a16="http://schemas.microsoft.com/office/drawing/2014/main" id="{3AFF30C8-83EE-4EAB-BF07-F23BB57F6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0"/>
            <a:ext cx="8123382" cy="609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5560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1CAF1F-7552-CB4B-A2CD-9448F7F6F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beïnvloed je dan (soft)?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9C826F-B073-5D4E-96E5-DF80C2A0D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Verkoop aan mensen &amp; de juiste persoon</a:t>
            </a:r>
          </a:p>
          <a:p>
            <a:r>
              <a:rPr lang="nl-NL" dirty="0"/>
              <a:t>Gunfactor</a:t>
            </a:r>
          </a:p>
          <a:p>
            <a:r>
              <a:rPr lang="nl-NL" dirty="0"/>
              <a:t>Goed luisteren &amp; speel in op de behoeften van de klant</a:t>
            </a:r>
          </a:p>
          <a:p>
            <a:r>
              <a:rPr lang="nl-NL" dirty="0"/>
              <a:t>Social media en Social selling</a:t>
            </a:r>
          </a:p>
          <a:p>
            <a:r>
              <a:rPr lang="nl-NL" dirty="0"/>
              <a:t>Zelfverzekerdheid </a:t>
            </a:r>
          </a:p>
          <a:p>
            <a:r>
              <a:rPr lang="nl-NL" dirty="0"/>
              <a:t>Artikel</a:t>
            </a:r>
          </a:p>
          <a:p>
            <a:pPr lvl="1"/>
            <a:r>
              <a:rPr lang="nl-NL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https://www.salesforce.com/nl/blog/2015/10/15-verkooptechnieken-die-bewezen-succesvol-zijn.html</a:t>
            </a:r>
            <a:r>
              <a:rPr lang="nl-NL" dirty="0"/>
              <a:t> </a:t>
            </a:r>
          </a:p>
        </p:txBody>
      </p:sp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CB6F4806-52AB-AF46-9FD4-E92EAC0E4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8591" y="261541"/>
            <a:ext cx="3429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054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7D6C2F-889E-D846-B320-0F00021CA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Wie is mijn klant?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87D871-711F-C04E-8A08-62F3EA9EC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Doelgroep bepalen</a:t>
            </a:r>
          </a:p>
          <a:p>
            <a:r>
              <a:rPr lang="nl-NL" dirty="0"/>
              <a:t>Wat is de customer </a:t>
            </a:r>
            <a:r>
              <a:rPr lang="nl-NL" dirty="0" err="1"/>
              <a:t>journey</a:t>
            </a:r>
            <a:r>
              <a:rPr lang="nl-NL" dirty="0"/>
              <a:t>?</a:t>
            </a:r>
          </a:p>
          <a:p>
            <a:r>
              <a:rPr lang="nl-NL" dirty="0"/>
              <a:t>Wat is het probleem van mijn klant? </a:t>
            </a:r>
          </a:p>
          <a:p>
            <a:r>
              <a:rPr lang="nl-NL" dirty="0"/>
              <a:t>De klant veranderd continue</a:t>
            </a:r>
          </a:p>
          <a:p>
            <a:pPr lvl="1"/>
            <a:r>
              <a:rPr lang="nl-NL" dirty="0"/>
              <a:t>Aansluiten bij het gedrag en daarbij de wens van de klant</a:t>
            </a:r>
          </a:p>
        </p:txBody>
      </p:sp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FBD31FA7-67F2-4E41-8E8A-D4BE8C19B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82" y="5819343"/>
            <a:ext cx="3429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185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3D8115-2FE1-4E3B-83A0-947B0C3FE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Soorten producten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0634A5-AC4F-4786-9299-91CA92785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Convenience </a:t>
            </a:r>
            <a:r>
              <a:rPr lang="nl-NL" dirty="0" err="1"/>
              <a:t>goods</a:t>
            </a:r>
            <a:r>
              <a:rPr lang="nl-NL" dirty="0"/>
              <a:t> (dagelijkse boodschappen)</a:t>
            </a:r>
          </a:p>
          <a:p>
            <a:endParaRPr lang="nl-NL" dirty="0"/>
          </a:p>
          <a:p>
            <a:r>
              <a:rPr lang="nl-NL" dirty="0"/>
              <a:t>Shopping </a:t>
            </a:r>
            <a:r>
              <a:rPr lang="nl-NL" dirty="0" err="1"/>
              <a:t>goods</a:t>
            </a:r>
            <a:r>
              <a:rPr lang="nl-NL" dirty="0"/>
              <a:t> (Kleding etc.)</a:t>
            </a:r>
          </a:p>
          <a:p>
            <a:endParaRPr lang="nl-NL" dirty="0"/>
          </a:p>
          <a:p>
            <a:r>
              <a:rPr lang="nl-NL" dirty="0" err="1"/>
              <a:t>Specialty</a:t>
            </a:r>
            <a:r>
              <a:rPr lang="nl-NL" dirty="0"/>
              <a:t> </a:t>
            </a:r>
            <a:r>
              <a:rPr lang="nl-NL" dirty="0" err="1"/>
              <a:t>goods</a:t>
            </a:r>
            <a:r>
              <a:rPr lang="nl-NL" dirty="0"/>
              <a:t> (auto, keuken, juwelen </a:t>
            </a:r>
            <a:r>
              <a:rPr lang="nl-NL" dirty="0" err="1"/>
              <a:t>etc</a:t>
            </a:r>
            <a:r>
              <a:rPr lang="nl-NL" dirty="0"/>
              <a:t>… koop je heel af en toe)</a:t>
            </a:r>
          </a:p>
        </p:txBody>
      </p:sp>
    </p:spTree>
    <p:extLst>
      <p:ext uri="{BB962C8B-B14F-4D97-AF65-F5344CB8AC3E}">
        <p14:creationId xmlns:p14="http://schemas.microsoft.com/office/powerpoint/2010/main" val="22138414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DDEFDC-A043-4368-9331-A49CEB8D9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Assortiment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E48A20-FE05-4DD8-93C0-BC38CF55A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Kern- en randassortiment</a:t>
            </a:r>
          </a:p>
          <a:p>
            <a:pPr lvl="1"/>
            <a:r>
              <a:rPr lang="nl-NL" dirty="0"/>
              <a:t>boekwinkel die ook leesbrillen verkoopt</a:t>
            </a:r>
          </a:p>
          <a:p>
            <a:pPr lvl="1"/>
            <a:r>
              <a:rPr lang="nl-NL" dirty="0"/>
              <a:t>Kleding winkel b.v. riemen</a:t>
            </a:r>
          </a:p>
          <a:p>
            <a:pPr lvl="1"/>
            <a:r>
              <a:rPr lang="nl-NL" dirty="0"/>
              <a:t>Schoenen winkel b.v. schoonpoets</a:t>
            </a:r>
          </a:p>
          <a:p>
            <a:pPr lvl="1"/>
            <a:r>
              <a:rPr lang="nl-NL" dirty="0"/>
              <a:t>Kaartjes bij een bloemenwinkel</a:t>
            </a:r>
          </a:p>
          <a:p>
            <a:pPr lvl="1"/>
            <a:endParaRPr lang="nl-NL" dirty="0"/>
          </a:p>
          <a:p>
            <a:r>
              <a:rPr lang="nl-NL" dirty="0"/>
              <a:t>Breed- en/of diep assortiment</a:t>
            </a:r>
          </a:p>
          <a:p>
            <a:pPr marL="0" indent="0">
              <a:buNone/>
            </a:pPr>
            <a:r>
              <a:rPr lang="nl-NL" dirty="0"/>
              <a:t>	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9507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3,506 Versace Jeans Couture Store Photos and Premium High Res Pictures -  Getty Images">
            <a:extLst>
              <a:ext uri="{FF2B5EF4-FFF2-40B4-BE49-F238E27FC236}">
                <a16:creationId xmlns:a16="http://schemas.microsoft.com/office/drawing/2014/main" id="{0FE7CD24-6009-4FB5-8CF2-05F7A5AA0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-42846"/>
            <a:ext cx="9199418" cy="61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673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it zijn de 11 tofste herenwinkels die je in Nederland zult vinden">
            <a:extLst>
              <a:ext uri="{FF2B5EF4-FFF2-40B4-BE49-F238E27FC236}">
                <a16:creationId xmlns:a16="http://schemas.microsoft.com/office/drawing/2014/main" id="{7546DB0F-31A0-4B45-928D-D3DFB4050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2450"/>
            <a:ext cx="975360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268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Vero Moda - Winkels in Heerenveen">
            <a:extLst>
              <a:ext uri="{FF2B5EF4-FFF2-40B4-BE49-F238E27FC236}">
                <a16:creationId xmlns:a16="http://schemas.microsoft.com/office/drawing/2014/main" id="{B936D626-3407-4CB5-9431-79B41F25B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71" y="0"/>
            <a:ext cx="9129938" cy="609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467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Bestaat concurrentie eigenlijk wel? Niet als je écht jezelf durft te zijn!  - Factor Tachtig">
            <a:extLst>
              <a:ext uri="{FF2B5EF4-FFF2-40B4-BE49-F238E27FC236}">
                <a16:creationId xmlns:a16="http://schemas.microsoft.com/office/drawing/2014/main" id="{10BE41FC-4FE7-45E7-A2AC-C37700487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124" y="1537919"/>
            <a:ext cx="9089752" cy="450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A4891D1E-E7DB-4DB0-9C78-8E46BB46502D}"/>
              </a:ext>
            </a:extLst>
          </p:cNvPr>
          <p:cNvSpPr txBox="1">
            <a:spLocks/>
          </p:cNvSpPr>
          <p:nvPr/>
        </p:nvSpPr>
        <p:spPr>
          <a:xfrm>
            <a:off x="1495121" y="319610"/>
            <a:ext cx="9603275" cy="1049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Concurrentie: </a:t>
            </a:r>
          </a:p>
          <a:p>
            <a:r>
              <a:rPr lang="nl-NL" dirty="0"/>
              <a:t>bedreiging of toch wel handig?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29340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ntratuin | SVT">
            <a:extLst>
              <a:ext uri="{FF2B5EF4-FFF2-40B4-BE49-F238E27FC236}">
                <a16:creationId xmlns:a16="http://schemas.microsoft.com/office/drawing/2014/main" id="{E012B2D1-9271-406B-B663-DFE3955211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1350E06-6257-4176-BEE3-E0D2F3C57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23" y="277090"/>
            <a:ext cx="1949228" cy="2791691"/>
          </a:xfrm>
          <a:prstGeom prst="rect">
            <a:avLst/>
          </a:prstGeom>
        </p:spPr>
      </p:pic>
      <p:pic>
        <p:nvPicPr>
          <p:cNvPr id="1028" name="Picture 4" descr="Groenrijk logo - Dierenasiel Brammelo">
            <a:extLst>
              <a:ext uri="{FF2B5EF4-FFF2-40B4-BE49-F238E27FC236}">
                <a16:creationId xmlns:a16="http://schemas.microsoft.com/office/drawing/2014/main" id="{058222B0-0274-4348-B45E-32373CA36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396" y="386167"/>
            <a:ext cx="3498883" cy="101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elkoop-logo-wite-achtergrond - Anthurium">
            <a:extLst>
              <a:ext uri="{FF2B5EF4-FFF2-40B4-BE49-F238E27FC236}">
                <a16:creationId xmlns:a16="http://schemas.microsoft.com/office/drawing/2014/main" id="{5971CE8C-A771-47F2-B873-92088CC2D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665" y="388775"/>
            <a:ext cx="4000500" cy="128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en redesign voor Tuinland">
            <a:extLst>
              <a:ext uri="{FF2B5EF4-FFF2-40B4-BE49-F238E27FC236}">
                <a16:creationId xmlns:a16="http://schemas.microsoft.com/office/drawing/2014/main" id="{0C4879A1-B21C-4B5E-BCEF-4D3CEEC2B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729" y="1721992"/>
            <a:ext cx="5140036" cy="157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estand:Lidl logo.png - Wikipedia">
            <a:extLst>
              <a:ext uri="{FF2B5EF4-FFF2-40B4-BE49-F238E27FC236}">
                <a16:creationId xmlns:a16="http://schemas.microsoft.com/office/drawing/2014/main" id="{8334D681-8D10-4A23-A54E-29E32E18F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03" y="3429000"/>
            <a:ext cx="2576945" cy="257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2" descr="IKEA Logo | Evolutie Geschiedenis en Betekenis">
            <a:extLst>
              <a:ext uri="{FF2B5EF4-FFF2-40B4-BE49-F238E27FC236}">
                <a16:creationId xmlns:a16="http://schemas.microsoft.com/office/drawing/2014/main" id="{CD66453A-286C-4F64-BA6A-6B1BCEE90C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2D8878F-3C3A-4739-BB9C-C7BB2D1CA6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3637" y="3782857"/>
            <a:ext cx="4581236" cy="2576945"/>
          </a:xfrm>
          <a:prstGeom prst="rect">
            <a:avLst/>
          </a:prstGeom>
        </p:spPr>
      </p:pic>
      <p:pic>
        <p:nvPicPr>
          <p:cNvPr id="1038" name="Picture 14" descr="Jumper De diersuper - Bij ons is het elke dag dierendag">
            <a:extLst>
              <a:ext uri="{FF2B5EF4-FFF2-40B4-BE49-F238E27FC236}">
                <a16:creationId xmlns:a16="http://schemas.microsoft.com/office/drawing/2014/main" id="{7DA9F485-5B34-4F0F-BFCE-40957DEF3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133" y="4785820"/>
            <a:ext cx="3786909" cy="121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Bestand:Gamma logo 2010.png - Wikipedia">
            <a:extLst>
              <a:ext uri="{FF2B5EF4-FFF2-40B4-BE49-F238E27FC236}">
                <a16:creationId xmlns:a16="http://schemas.microsoft.com/office/drawing/2014/main" id="{96DCFA78-644E-4A7C-822D-67AE558A3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765" y="2573554"/>
            <a:ext cx="4218277" cy="140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67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6135E4-43F8-4EAB-B695-BEEFA8BEA7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Opdracht: </a:t>
            </a:r>
            <a:br>
              <a:rPr lang="nl-NL" dirty="0"/>
            </a:br>
            <a:r>
              <a:rPr lang="nl-NL" dirty="0"/>
              <a:t>Noem 5 bedrijven &amp; hun concurrent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F36E51A-107E-4CA1-9D6E-B9D40AE874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Noem de belangrijkste bedrijven in de tuinbranche</a:t>
            </a:r>
          </a:p>
        </p:txBody>
      </p:sp>
    </p:spTree>
    <p:extLst>
      <p:ext uri="{BB962C8B-B14F-4D97-AF65-F5344CB8AC3E}">
        <p14:creationId xmlns:p14="http://schemas.microsoft.com/office/powerpoint/2010/main" val="3168879832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faultSectionNames xmlns="2df53535-01ae-4b4b-a0f4-c4d5e39e5b43" xsi:nil="true"/>
    <Is_Collaboration_Space_Locked xmlns="2df53535-01ae-4b4b-a0f4-c4d5e39e5b43" xsi:nil="true"/>
    <FolderType xmlns="2df53535-01ae-4b4b-a0f4-c4d5e39e5b43" xsi:nil="true"/>
    <Teachers xmlns="2df53535-01ae-4b4b-a0f4-c4d5e39e5b43">
      <UserInfo>
        <DisplayName/>
        <AccountId xsi:nil="true"/>
        <AccountType/>
      </UserInfo>
    </Teachers>
    <NotebookType xmlns="2df53535-01ae-4b4b-a0f4-c4d5e39e5b43" xsi:nil="true"/>
    <TeamsChannelId xmlns="2df53535-01ae-4b4b-a0f4-c4d5e39e5b43" xsi:nil="true"/>
    <Invited_Teachers xmlns="2df53535-01ae-4b4b-a0f4-c4d5e39e5b43" xsi:nil="true"/>
    <Invited_Students xmlns="2df53535-01ae-4b4b-a0f4-c4d5e39e5b43" xsi:nil="true"/>
    <IsNotebookLocked xmlns="2df53535-01ae-4b4b-a0f4-c4d5e39e5b43" xsi:nil="true"/>
    <CultureName xmlns="2df53535-01ae-4b4b-a0f4-c4d5e39e5b43" xsi:nil="true"/>
    <Owner xmlns="2df53535-01ae-4b4b-a0f4-c4d5e39e5b43">
      <UserInfo>
        <DisplayName/>
        <AccountId xsi:nil="true"/>
        <AccountType/>
      </UserInfo>
    </Owner>
    <Distribution_Groups xmlns="2df53535-01ae-4b4b-a0f4-c4d5e39e5b43" xsi:nil="true"/>
    <AppVersion xmlns="2df53535-01ae-4b4b-a0f4-c4d5e39e5b43" xsi:nil="true"/>
    <Students xmlns="2df53535-01ae-4b4b-a0f4-c4d5e39e5b43">
      <UserInfo>
        <DisplayName/>
        <AccountId xsi:nil="true"/>
        <AccountType/>
      </UserInfo>
    </Students>
    <Student_Groups xmlns="2df53535-01ae-4b4b-a0f4-c4d5e39e5b43">
      <UserInfo>
        <DisplayName/>
        <AccountId xsi:nil="true"/>
        <AccountType/>
      </UserInfo>
    </Student_Groups>
    <Math_Settings xmlns="2df53535-01ae-4b4b-a0f4-c4d5e39e5b43" xsi:nil="true"/>
    <Templates xmlns="2df53535-01ae-4b4b-a0f4-c4d5e39e5b43" xsi:nil="true"/>
    <LMS_Mappings xmlns="2df53535-01ae-4b4b-a0f4-c4d5e39e5b43" xsi:nil="true"/>
    <Self_Registration_Enabled xmlns="2df53535-01ae-4b4b-a0f4-c4d5e39e5b43" xsi:nil="true"/>
    <Has_Teacher_Only_SectionGroup xmlns="2df53535-01ae-4b4b-a0f4-c4d5e39e5b4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465A10D4257F4183CEB6CA74DFE1E4" ma:contentTypeVersion="34" ma:contentTypeDescription="Een nieuw document maken." ma:contentTypeScope="" ma:versionID="1db5bc38ec9d99959d659a4b6e1e7bdc">
  <xsd:schema xmlns:xsd="http://www.w3.org/2001/XMLSchema" xmlns:xs="http://www.w3.org/2001/XMLSchema" xmlns:p="http://schemas.microsoft.com/office/2006/metadata/properties" xmlns:ns3="2df53535-01ae-4b4b-a0f4-c4d5e39e5b43" xmlns:ns4="e1d6d28f-7880-425a-a0b0-72aee810682b" targetNamespace="http://schemas.microsoft.com/office/2006/metadata/properties" ma:root="true" ma:fieldsID="e2380771a445d9e61856e8fb6cb770ee" ns3:_="" ns4:_="">
    <xsd:import namespace="2df53535-01ae-4b4b-a0f4-c4d5e39e5b43"/>
    <xsd:import namespace="e1d6d28f-7880-425a-a0b0-72aee810682b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53535-01ae-4b4b-a0f4-c4d5e39e5b43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3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4" nillable="true" ma:displayName="Tags" ma:internalName="MediaServiceAutoTags" ma:readOnly="true">
      <xsd:simpleType>
        <xsd:restriction base="dms:Text"/>
      </xsd:simpleType>
    </xsd:element>
    <xsd:element name="MediaServiceOCR" ma:index="3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8" nillable="true" ma:displayName="Location" ma:internalName="MediaServiceLocation" ma:readOnly="true">
      <xsd:simpleType>
        <xsd:restriction base="dms:Text"/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4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d6d28f-7880-425a-a0b0-72aee810682b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5090E1-FB2E-4241-A274-17B1159B87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DF5FE3-4E21-4C31-A78A-D6E8565EC4CC}">
  <ds:schemaRefs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purl.org/dc/terms/"/>
    <ds:schemaRef ds:uri="http://schemas.microsoft.com/office/2006/documentManagement/types"/>
    <ds:schemaRef ds:uri="e1d6d28f-7880-425a-a0b0-72aee810682b"/>
    <ds:schemaRef ds:uri="2df53535-01ae-4b4b-a0f4-c4d5e39e5b43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2B43C08-AE8A-4F31-9918-4DCADBF65C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f53535-01ae-4b4b-a0f4-c4d5e39e5b43"/>
    <ds:schemaRef ds:uri="e1d6d28f-7880-425a-a0b0-72aee81068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TM10001114[[fn=Galerie]]</Template>
  <TotalTime>460</TotalTime>
  <Words>525</Words>
  <Application>Microsoft Office PowerPoint</Application>
  <PresentationFormat>Breedbeeld</PresentationFormat>
  <Paragraphs>110</Paragraphs>
  <Slides>37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37</vt:i4>
      </vt:variant>
    </vt:vector>
  </HeadingPairs>
  <TitlesOfParts>
    <vt:vector size="41" baseType="lpstr">
      <vt:lpstr>Arial</vt:lpstr>
      <vt:lpstr>Calibri</vt:lpstr>
      <vt:lpstr>Gill Sans MT</vt:lpstr>
      <vt:lpstr>Galerie</vt:lpstr>
      <vt:lpstr>Winkel formules</vt:lpstr>
      <vt:lpstr>Winkelformule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Opdracht:  Noem 5 bedrijven &amp; hun concurrent</vt:lpstr>
      <vt:lpstr>PowerPoint-presentatie</vt:lpstr>
      <vt:lpstr>Verschillende winkel(formules) &amp; Verschillende klanten (doelgroepen)</vt:lpstr>
      <vt:lpstr>Wat is een doelgroep</vt:lpstr>
      <vt:lpstr>Doelgroep</vt:lpstr>
      <vt:lpstr>Consumentenbehoeften veranderen door:</vt:lpstr>
      <vt:lpstr>Doelgroep bepalen (segmenteren)</vt:lpstr>
      <vt:lpstr>Voorbeeld Doelgroep: H &amp; M</vt:lpstr>
      <vt:lpstr>PowerPoint-presentatie</vt:lpstr>
      <vt:lpstr>Consumenten moeten kiezen!!!</vt:lpstr>
      <vt:lpstr>Identiteit / imago</vt:lpstr>
      <vt:lpstr>Beïnvloeding van de keuze van de klant</vt:lpstr>
      <vt:lpstr>Spel van het beïnvloeden</vt:lpstr>
      <vt:lpstr>PowerPoint-presentatie</vt:lpstr>
      <vt:lpstr>Beïnvloeding is een continue proces!</vt:lpstr>
      <vt:lpstr>PowerPoint-presentatie</vt:lpstr>
      <vt:lpstr>Hoe vindt beïnvloeding plaats</vt:lpstr>
      <vt:lpstr>Opdracht:  noem van elke vorm van communicatie 3 voorbeelden! </vt:lpstr>
      <vt:lpstr>PowerPoint-presentatie</vt:lpstr>
      <vt:lpstr>Ruiken / geuren in de winkel</vt:lpstr>
      <vt:lpstr>Wat is belangrijk in de winkel zelf?</vt:lpstr>
      <vt:lpstr>PowerPoint-presentatie</vt:lpstr>
      <vt:lpstr>PowerPoint-presentatie</vt:lpstr>
      <vt:lpstr>PowerPoint-presentatie</vt:lpstr>
      <vt:lpstr>PowerPoint-presentatie</vt:lpstr>
      <vt:lpstr>Hoe beïnvloed je dan (soft)?</vt:lpstr>
      <vt:lpstr>Wie is mijn klant?</vt:lpstr>
      <vt:lpstr>Soorten producten</vt:lpstr>
      <vt:lpstr>Assortiment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Winkel formules</dc:title>
  <dc:creator>Edgar Voortman</dc:creator>
  <cp:lastModifiedBy>Edgar Voortman</cp:lastModifiedBy>
  <cp:revision>49</cp:revision>
  <dcterms:created xsi:type="dcterms:W3CDTF">2021-09-16T19:00:47Z</dcterms:created>
  <dcterms:modified xsi:type="dcterms:W3CDTF">2021-09-30T20:56:03Z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0x010100D7465A10D4257F4183CEB6CA74DFE1E4</vt:lpwstr>
  </property>
</Properties>
</file>